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77" r:id="rId6"/>
    <p:sldId id="278" r:id="rId7"/>
    <p:sldId id="308" r:id="rId8"/>
    <p:sldId id="296" r:id="rId9"/>
    <p:sldId id="280" r:id="rId10"/>
    <p:sldId id="300" r:id="rId11"/>
    <p:sldId id="311" r:id="rId12"/>
    <p:sldId id="310" r:id="rId13"/>
    <p:sldId id="309" r:id="rId14"/>
    <p:sldId id="298" r:id="rId15"/>
    <p:sldId id="312" r:id="rId16"/>
    <p:sldId id="295" r:id="rId17"/>
    <p:sldId id="284" r:id="rId18"/>
    <p:sldId id="286" r:id="rId19"/>
    <p:sldId id="293" r:id="rId20"/>
    <p:sldId id="294" r:id="rId21"/>
    <p:sldId id="276"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860" y="-37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04/07/2017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59475FA-141D-4A59-BBF9-BE44D84EF8AA}"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92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81000" y="3962400"/>
            <a:ext cx="8534400" cy="1815882"/>
          </a:xfrm>
          <a:prstGeom prst="rect">
            <a:avLst/>
          </a:prstGeom>
          <a:noFill/>
          <a:ln w="9525">
            <a:noFill/>
            <a:miter lim="800000"/>
            <a:headEnd/>
            <a:tailEnd/>
          </a:ln>
        </p:spPr>
        <p:txBody>
          <a:bodyPr wrap="square">
            <a:spAutoFit/>
          </a:bodyPr>
          <a:lstStyle/>
          <a:p>
            <a:pPr algn="ctr"/>
            <a:r>
              <a:rPr lang="en-US" sz="2800" b="1" dirty="0"/>
              <a:t>Amendment of Conditions Case Number WAC17-0002 (Evans Greenhouses) for Administrative Permit Case Number AP12-003 as previously amended by Amendment of Conditions Case Number AC15-002 </a:t>
            </a:r>
            <a:endParaRPr lang="en-US" sz="1200" b="1" dirty="0">
              <a:solidFill>
                <a:srgbClr val="D81F2A"/>
              </a:solidFill>
            </a:endParaRPr>
          </a:p>
        </p:txBody>
      </p:sp>
      <p:sp>
        <p:nvSpPr>
          <p:cNvPr id="5125" name="Text Box 5"/>
          <p:cNvSpPr txBox="1">
            <a:spLocks noChangeArrowheads="1"/>
          </p:cNvSpPr>
          <p:nvPr/>
        </p:nvSpPr>
        <p:spPr bwMode="auto">
          <a:xfrm>
            <a:off x="1101965" y="0"/>
            <a:ext cx="7924799" cy="1077218"/>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bg1"/>
                </a:solidFill>
              </a:rPr>
              <a:t>Washoe County Board of Adjustment</a:t>
            </a:r>
          </a:p>
          <a:p>
            <a:pPr algn="ctr"/>
            <a:r>
              <a:rPr lang="en-US" sz="3200" b="1" dirty="0" smtClean="0">
                <a:solidFill>
                  <a:schemeClr val="bg1"/>
                </a:solidFill>
              </a:rPr>
              <a:t>April 6, 2017</a:t>
            </a:r>
            <a:endParaRPr lang="en-US" sz="3200" b="1" dirty="0">
              <a:solidFill>
                <a:schemeClr val="bg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630" b="16976"/>
          <a:stretch/>
        </p:blipFill>
        <p:spPr bwMode="auto">
          <a:xfrm>
            <a:off x="1600200" y="1200150"/>
            <a:ext cx="634481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05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a:solidFill>
                  <a:schemeClr val="bg1"/>
                </a:solidFill>
                <a:latin typeface="+mn-lt"/>
                <a:ea typeface="+mn-ea"/>
                <a:cs typeface="+mn-cs"/>
              </a:rPr>
              <a:t>Analysis</a:t>
            </a:r>
          </a:p>
        </p:txBody>
      </p:sp>
      <p:sp>
        <p:nvSpPr>
          <p:cNvPr id="4" name="Rectangle 3"/>
          <p:cNvSpPr/>
          <p:nvPr/>
        </p:nvSpPr>
        <p:spPr>
          <a:xfrm>
            <a:off x="228600" y="990600"/>
            <a:ext cx="8763000" cy="4524315"/>
          </a:xfrm>
          <a:prstGeom prst="rect">
            <a:avLst/>
          </a:prstGeom>
        </p:spPr>
        <p:txBody>
          <a:bodyPr wrap="square">
            <a:spAutoFit/>
          </a:bodyPr>
          <a:lstStyle/>
          <a:p>
            <a:pPr marL="571500" indent="-571500" algn="just">
              <a:buFont typeface="Arial" panose="020B0604020202020204" pitchFamily="34" charset="0"/>
              <a:buChar char="•"/>
            </a:pPr>
            <a:r>
              <a:rPr lang="en-US" sz="3600" dirty="0" smtClean="0"/>
              <a:t>Substantial </a:t>
            </a:r>
            <a:r>
              <a:rPr lang="en-US" sz="3600" dirty="0"/>
              <a:t>reduction in the intensity of use of the existing greenhouse </a:t>
            </a:r>
            <a:endParaRPr lang="en-US" sz="3600" dirty="0" smtClean="0"/>
          </a:p>
          <a:p>
            <a:pPr marL="571500" indent="-571500" algn="just">
              <a:buFont typeface="Arial" panose="020B0604020202020204" pitchFamily="34" charset="0"/>
              <a:buChar char="•"/>
            </a:pPr>
            <a:endParaRPr lang="en-US" sz="3600" dirty="0" smtClean="0"/>
          </a:p>
          <a:p>
            <a:pPr marL="571500" indent="-571500" algn="just">
              <a:buFont typeface="Arial" panose="020B0604020202020204" pitchFamily="34" charset="0"/>
              <a:buChar char="•"/>
            </a:pPr>
            <a:r>
              <a:rPr lang="en-US" sz="3600" dirty="0" smtClean="0"/>
              <a:t>Commitment </a:t>
            </a:r>
            <a:r>
              <a:rPr lang="en-US" sz="3600" dirty="0"/>
              <a:t>of the applicant to restore and stabilize the </a:t>
            </a:r>
            <a:r>
              <a:rPr lang="en-US" sz="3600" dirty="0" smtClean="0"/>
              <a:t>site</a:t>
            </a:r>
          </a:p>
          <a:p>
            <a:pPr marL="571500" indent="-571500" algn="just">
              <a:buFont typeface="Arial" panose="020B0604020202020204" pitchFamily="34" charset="0"/>
              <a:buChar char="•"/>
            </a:pPr>
            <a:endParaRPr lang="en-US" sz="3600" dirty="0" smtClean="0"/>
          </a:p>
          <a:p>
            <a:pPr marL="571500" indent="-571500" algn="just">
              <a:buFont typeface="Arial" panose="020B0604020202020204" pitchFamily="34" charset="0"/>
              <a:buChar char="•"/>
            </a:pPr>
            <a:r>
              <a:rPr lang="en-US" sz="3600" dirty="0" smtClean="0"/>
              <a:t>Condition to prohibit light emission at night</a:t>
            </a:r>
            <a:endParaRPr lang="en-US" sz="3600" dirty="0"/>
          </a:p>
        </p:txBody>
      </p:sp>
    </p:spTree>
    <p:extLst>
      <p:ext uri="{BB962C8B-B14F-4D97-AF65-F5344CB8AC3E}">
        <p14:creationId xmlns:p14="http://schemas.microsoft.com/office/powerpoint/2010/main" val="38622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6019800" cy="792162"/>
          </a:xfrm>
        </p:spPr>
        <p:txBody>
          <a:bodyPr/>
          <a:lstStyle/>
          <a:p>
            <a:r>
              <a:rPr lang="en-US" sz="4800" dirty="0" smtClean="0">
                <a:solidFill>
                  <a:schemeClr val="bg1"/>
                </a:solidFill>
                <a:latin typeface="+mn-lt"/>
                <a:ea typeface="+mn-ea"/>
                <a:cs typeface="+mn-cs"/>
              </a:rPr>
              <a:t>Citizen Advisory Board</a:t>
            </a:r>
            <a:endParaRPr lang="en-US" sz="4800" dirty="0">
              <a:solidFill>
                <a:schemeClr val="bg1"/>
              </a:solidFill>
              <a:latin typeface="+mn-lt"/>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6858000" cy="557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9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34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itle 1"/>
          <p:cNvSpPr txBox="1">
            <a:spLocks/>
          </p:cNvSpPr>
          <p:nvPr/>
        </p:nvSpPr>
        <p:spPr>
          <a:xfrm>
            <a:off x="4724400" y="990600"/>
            <a:ext cx="4648200" cy="838200"/>
          </a:xfrm>
          <a:prstGeom prst="rect">
            <a:avLst/>
          </a:prstGeom>
        </p:spPr>
        <p:txBody>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r>
              <a:rPr lang="en-US" sz="4800" dirty="0" smtClean="0">
                <a:solidFill>
                  <a:schemeClr val="tx1"/>
                </a:solidFill>
                <a:latin typeface="+mn-lt"/>
                <a:ea typeface="+mn-ea"/>
                <a:cs typeface="+mn-cs"/>
              </a:rPr>
              <a:t>Public </a:t>
            </a:r>
          </a:p>
          <a:p>
            <a:r>
              <a:rPr lang="en-US" sz="4800" dirty="0" smtClean="0">
                <a:solidFill>
                  <a:schemeClr val="tx1"/>
                </a:solidFill>
                <a:latin typeface="+mn-lt"/>
                <a:ea typeface="+mn-ea"/>
                <a:cs typeface="+mn-cs"/>
              </a:rPr>
              <a:t>Notice</a:t>
            </a:r>
            <a:endParaRPr lang="en-US" sz="4800" dirty="0">
              <a:solidFill>
                <a:schemeClr val="tx1"/>
              </a:solidFill>
              <a:latin typeface="+mn-lt"/>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199"/>
            <a:ext cx="5181600" cy="670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36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467600" cy="838200"/>
          </a:xfrm>
        </p:spPr>
        <p:txBody>
          <a:bodyPr/>
          <a:lstStyle/>
          <a:p>
            <a:r>
              <a:rPr lang="en-US" sz="4800" dirty="0">
                <a:solidFill>
                  <a:schemeClr val="bg1"/>
                </a:solidFill>
                <a:latin typeface="+mn-lt"/>
                <a:ea typeface="+mn-ea"/>
                <a:cs typeface="+mn-cs"/>
              </a:rPr>
              <a:t>Conditions of Approval</a:t>
            </a:r>
          </a:p>
        </p:txBody>
      </p:sp>
      <p:sp>
        <p:nvSpPr>
          <p:cNvPr id="3" name="Content Placeholder 2"/>
          <p:cNvSpPr>
            <a:spLocks noGrp="1"/>
          </p:cNvSpPr>
          <p:nvPr>
            <p:ph idx="1"/>
          </p:nvPr>
        </p:nvSpPr>
        <p:spPr/>
        <p:txBody>
          <a:bodyPr>
            <a:normAutofit/>
          </a:bodyPr>
          <a:lstStyle/>
          <a:p>
            <a:pPr marL="0" indent="0">
              <a:buNone/>
            </a:pPr>
            <a:r>
              <a:rPr lang="en-US" sz="3600" dirty="0" smtClean="0"/>
              <a:t>Have been modified to address the new proposed use of the existing greenhouse as accessory to the existing residence only</a:t>
            </a:r>
            <a:endParaRPr lang="en-US" sz="3600" dirty="0"/>
          </a:p>
        </p:txBody>
      </p:sp>
    </p:spTree>
    <p:extLst>
      <p:ext uri="{BB962C8B-B14F-4D97-AF65-F5344CB8AC3E}">
        <p14:creationId xmlns:p14="http://schemas.microsoft.com/office/powerpoint/2010/main" val="218732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143000" y="0"/>
            <a:ext cx="7696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sp>
        <p:nvSpPr>
          <p:cNvPr id="2" name="TextBox 1"/>
          <p:cNvSpPr txBox="1"/>
          <p:nvPr/>
        </p:nvSpPr>
        <p:spPr>
          <a:xfrm>
            <a:off x="76200" y="988237"/>
            <a:ext cx="8991600" cy="5293757"/>
          </a:xfrm>
          <a:prstGeom prst="rect">
            <a:avLst/>
          </a:prstGeom>
          <a:noFill/>
        </p:spPr>
        <p:txBody>
          <a:bodyPr wrap="square" rtlCol="0">
            <a:spAutoFit/>
          </a:bodyPr>
          <a:lstStyle/>
          <a:p>
            <a:pPr marL="285750" indent="-285750"/>
            <a:r>
              <a:rPr lang="en-US" sz="2000" dirty="0" smtClean="0"/>
              <a:t>1. </a:t>
            </a:r>
            <a:r>
              <a:rPr lang="en-US" sz="2000" u="sng" dirty="0" smtClean="0"/>
              <a:t>Consistency</a:t>
            </a:r>
            <a:r>
              <a:rPr lang="en-US" sz="2000" dirty="0"/>
              <a:t>.  That, as conditioned, the proposed use is consistent with the action programs, policies, standards and maps of the Master Plan and the East Truckee Canyon Area Plan;</a:t>
            </a:r>
          </a:p>
          <a:p>
            <a:pPr marL="285750" indent="-285750"/>
            <a:r>
              <a:rPr lang="en-US" sz="2000" dirty="0"/>
              <a:t>2</a:t>
            </a:r>
            <a:r>
              <a:rPr lang="en-US" sz="2000" dirty="0" smtClean="0"/>
              <a:t>. </a:t>
            </a:r>
            <a:r>
              <a:rPr lang="en-US" sz="2000" u="sng" dirty="0" smtClean="0"/>
              <a:t>Improvements</a:t>
            </a:r>
            <a:r>
              <a:rPr lang="en-US" sz="2000" dirty="0"/>
              <a:t>.  That, upon compliance with the conditions of approval imposed by the Board of Adjustment, adequate utilities, roadway improvements, sanitation, water supply, drainage, and other necessary facilities have been provided, the proposed improvements are properly related to existing and proposed roadways, and an adequate public facilities determination has been made in accordance with Division Seven;</a:t>
            </a:r>
          </a:p>
          <a:p>
            <a:pPr marL="285750" indent="-285750"/>
            <a:r>
              <a:rPr lang="en-US" sz="2000" dirty="0"/>
              <a:t>3</a:t>
            </a:r>
            <a:r>
              <a:rPr lang="en-US" sz="2000" dirty="0" smtClean="0"/>
              <a:t>. </a:t>
            </a:r>
            <a:r>
              <a:rPr lang="en-US" sz="2000" u="sng" dirty="0" smtClean="0"/>
              <a:t>Site </a:t>
            </a:r>
            <a:r>
              <a:rPr lang="en-US" sz="2000" u="sng" dirty="0"/>
              <a:t>Suitability</a:t>
            </a:r>
            <a:r>
              <a:rPr lang="en-US" sz="2000" dirty="0"/>
              <a:t>.  That the site is physically suitable for two greenhouse structures for the commercial production of crops, and for the intensity of such a development;</a:t>
            </a:r>
          </a:p>
          <a:p>
            <a:pPr marL="285750" indent="-285750"/>
            <a:r>
              <a:rPr lang="en-US" sz="2000" dirty="0"/>
              <a:t>4</a:t>
            </a:r>
            <a:r>
              <a:rPr lang="en-US" sz="2000" dirty="0" smtClean="0"/>
              <a:t>. </a:t>
            </a:r>
            <a:r>
              <a:rPr lang="en-US" sz="2000" u="sng" dirty="0" smtClean="0"/>
              <a:t>Issuance </a:t>
            </a:r>
            <a:r>
              <a:rPr lang="en-US" sz="2000" u="sng" dirty="0"/>
              <a:t>Not Detrimental</a:t>
            </a:r>
            <a:r>
              <a:rPr lang="en-US" sz="2000" dirty="0"/>
              <a:t>.  That, as conditioned, issuance of the permit will not be significantly detrimental to the public health, safety or welfare; injurious to the property </a:t>
            </a:r>
            <a:r>
              <a:rPr lang="en-US" sz="2000" dirty="0" smtClean="0"/>
              <a:t>or </a:t>
            </a:r>
            <a:r>
              <a:rPr lang="en-US" sz="2000" dirty="0"/>
              <a:t>improvements of adjacent properties; or detrimental to the character of the surrounding </a:t>
            </a:r>
            <a:r>
              <a:rPr lang="en-US" sz="2000" dirty="0" smtClean="0"/>
              <a:t>area.</a:t>
            </a:r>
            <a:endParaRPr lang="en-US" sz="2000" dirty="0"/>
          </a:p>
          <a:p>
            <a:endParaRPr lang="en-US" dirty="0"/>
          </a:p>
        </p:txBody>
      </p:sp>
    </p:spTree>
    <p:extLst>
      <p:ext uri="{BB962C8B-B14F-4D97-AF65-F5344CB8AC3E}">
        <p14:creationId xmlns:p14="http://schemas.microsoft.com/office/powerpoint/2010/main" val="29860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236663" y="76200"/>
            <a:ext cx="7742238" cy="684212"/>
          </a:xfrm>
        </p:spPr>
        <p:txBody>
          <a:bodyPr/>
          <a:lstStyle/>
          <a:p>
            <a:r>
              <a:rPr lang="en-US" dirty="0">
                <a:solidFill>
                  <a:schemeClr val="bg1"/>
                </a:solidFill>
                <a:latin typeface="+mn-lt"/>
                <a:ea typeface="+mn-ea"/>
                <a:cs typeface="+mn-cs"/>
              </a:rPr>
              <a:t>Recommendation</a:t>
            </a:r>
          </a:p>
        </p:txBody>
      </p:sp>
      <p:sp>
        <p:nvSpPr>
          <p:cNvPr id="7" name="Text Box 6"/>
          <p:cNvSpPr txBox="1">
            <a:spLocks noChangeArrowheads="1"/>
          </p:cNvSpPr>
          <p:nvPr/>
        </p:nvSpPr>
        <p:spPr bwMode="auto">
          <a:xfrm>
            <a:off x="381000" y="1066800"/>
            <a:ext cx="8458200" cy="4401205"/>
          </a:xfrm>
          <a:prstGeom prst="rect">
            <a:avLst/>
          </a:prstGeom>
          <a:noFill/>
          <a:ln w="9525">
            <a:noFill/>
            <a:miter lim="800000"/>
            <a:headEnd/>
            <a:tailEnd/>
          </a:ln>
          <a:effectLst/>
        </p:spPr>
        <p:txBody>
          <a:bodyPr wrap="square">
            <a:spAutoFit/>
          </a:bodyPr>
          <a:lstStyle/>
          <a:p>
            <a:pPr algn="just">
              <a:spcBef>
                <a:spcPct val="50000"/>
              </a:spcBef>
            </a:pPr>
            <a:r>
              <a:rPr lang="en-US" sz="4000" dirty="0" smtClean="0"/>
              <a:t>Amendment </a:t>
            </a:r>
            <a:r>
              <a:rPr lang="en-US" sz="4000" dirty="0"/>
              <a:t>of Conditions Case Number WAC17-0002 is being recommended for approval with conditions.  Analysis of the reduction in intensity of the proposed use leads staff to the conclusion that all applicable findings of fact can be made.</a:t>
            </a:r>
            <a:endParaRPr lang="en-US" sz="4000" dirty="0">
              <a:solidFill>
                <a:schemeClr val="accent2"/>
              </a:solidFill>
            </a:endParaRPr>
          </a:p>
        </p:txBody>
      </p:sp>
    </p:spTree>
    <p:extLst>
      <p:ext uri="{BB962C8B-B14F-4D97-AF65-F5344CB8AC3E}">
        <p14:creationId xmlns:p14="http://schemas.microsoft.com/office/powerpoint/2010/main" val="105505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676400" y="110481"/>
            <a:ext cx="6514583" cy="7391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a:solidFill>
                  <a:schemeClr val="bg1"/>
                </a:solidFill>
              </a:rPr>
              <a:t>Possible Motion</a:t>
            </a:r>
          </a:p>
        </p:txBody>
      </p:sp>
      <p:sp>
        <p:nvSpPr>
          <p:cNvPr id="7" name="Rectangle 3"/>
          <p:cNvSpPr txBox="1">
            <a:spLocks noChangeArrowheads="1"/>
          </p:cNvSpPr>
          <p:nvPr/>
        </p:nvSpPr>
        <p:spPr bwMode="auto">
          <a:xfrm>
            <a:off x="152400" y="990600"/>
            <a:ext cx="8686800" cy="4540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eaLnBrk="0" fontAlgn="base" hangingPunct="0">
              <a:spcBef>
                <a:spcPct val="0"/>
              </a:spcBef>
              <a:spcAft>
                <a:spcPct val="0"/>
              </a:spcAft>
              <a:defRPr/>
            </a:pPr>
            <a:r>
              <a:rPr lang="en-US" sz="3200" dirty="0"/>
              <a:t>I move that, after giving reasoned consideration to the information contained in the staff report and information received during the public hearing, the Board of Adjustment approve Amendment of Conditions Case Number WAC17-0002 for Administrative Permit Case Number AP12-003 with amended conditions of approval as included at Exhibit A, having made all four findings in accordance with Washoe County Code Section 110.808.25</a:t>
            </a:r>
            <a:endParaRPr kumimoji="0" lang="en-US" sz="3200" b="0" i="0" u="none" strike="noStrike" kern="0" cap="none" spc="0" normalizeH="0" baseline="0" noProof="0" dirty="0">
              <a:ln>
                <a:noFill/>
              </a:ln>
              <a:solidFill>
                <a:srgbClr val="467BB4"/>
              </a:solidFill>
              <a:effectLst/>
              <a:uLnTx/>
              <a:uFillTx/>
              <a:latin typeface="+mn-lt"/>
              <a:ea typeface="+mn-ea"/>
              <a:cs typeface="+mn-cs"/>
            </a:endParaRPr>
          </a:p>
        </p:txBody>
      </p:sp>
    </p:spTree>
    <p:extLst>
      <p:ext uri="{BB962C8B-B14F-4D97-AF65-F5344CB8AC3E}">
        <p14:creationId xmlns:p14="http://schemas.microsoft.com/office/powerpoint/2010/main" val="33876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2590800"/>
            <a:ext cx="3810000" cy="923330"/>
          </a:xfrm>
          <a:prstGeom prst="rect">
            <a:avLst/>
          </a:prstGeom>
          <a:noFill/>
        </p:spPr>
        <p:txBody>
          <a:bodyPr wrap="square" rtlCol="0">
            <a:spAutoFit/>
          </a:bodyPr>
          <a:lstStyle/>
          <a:p>
            <a:pPr algn="ctr"/>
            <a:r>
              <a:rPr lang="en-US" sz="5400" dirty="0" smtClean="0"/>
              <a:t>Questions?</a:t>
            </a:r>
            <a:endParaRPr lang="en-US" sz="5400" dirty="0"/>
          </a:p>
        </p:txBody>
      </p:sp>
    </p:spTree>
    <p:extLst>
      <p:ext uri="{BB962C8B-B14F-4D97-AF65-F5344CB8AC3E}">
        <p14:creationId xmlns:p14="http://schemas.microsoft.com/office/powerpoint/2010/main" val="19496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76200"/>
            <a:ext cx="6096000" cy="792162"/>
          </a:xfrm>
        </p:spPr>
        <p:txBody>
          <a:bodyPr/>
          <a:lstStyle/>
          <a:p>
            <a:r>
              <a:rPr lang="en-US" sz="4800" dirty="0">
                <a:solidFill>
                  <a:schemeClr val="bg1"/>
                </a:solidFill>
              </a:rPr>
              <a:t>Case Description</a:t>
            </a:r>
            <a:endParaRPr lang="en-US" sz="4800" dirty="0">
              <a:solidFill>
                <a:schemeClr val="bg1"/>
              </a:solidFill>
              <a:latin typeface="+mn-lt"/>
              <a:ea typeface="+mn-ea"/>
              <a:cs typeface="+mn-cs"/>
            </a:endParaRPr>
          </a:p>
        </p:txBody>
      </p:sp>
      <p:sp>
        <p:nvSpPr>
          <p:cNvPr id="2" name="TextBox 1"/>
          <p:cNvSpPr txBox="1"/>
          <p:nvPr/>
        </p:nvSpPr>
        <p:spPr>
          <a:xfrm>
            <a:off x="304800" y="1219200"/>
            <a:ext cx="8458200" cy="369332"/>
          </a:xfrm>
          <a:prstGeom prst="rect">
            <a:avLst/>
          </a:prstGeom>
          <a:noFill/>
        </p:spPr>
        <p:txBody>
          <a:bodyPr wrap="square" rtlCol="0">
            <a:spAutoFit/>
          </a:bodyPr>
          <a:lstStyle/>
          <a:p>
            <a:endParaRPr lang="en-US" dirty="0"/>
          </a:p>
        </p:txBody>
      </p:sp>
      <p:sp>
        <p:nvSpPr>
          <p:cNvPr id="3" name="TextBox 2"/>
          <p:cNvSpPr txBox="1"/>
          <p:nvPr/>
        </p:nvSpPr>
        <p:spPr>
          <a:xfrm>
            <a:off x="76200" y="849154"/>
            <a:ext cx="8991600" cy="5170646"/>
          </a:xfrm>
          <a:prstGeom prst="rect">
            <a:avLst/>
          </a:prstGeom>
          <a:noFill/>
        </p:spPr>
        <p:txBody>
          <a:bodyPr wrap="square" rtlCol="0">
            <a:spAutoFit/>
          </a:bodyPr>
          <a:lstStyle/>
          <a:p>
            <a:pPr algn="just"/>
            <a:r>
              <a:rPr lang="en-US" sz="3000" dirty="0"/>
              <a:t>For possible action, hearing and discussion to approve an amendment to the conditions of approval for Administrative Permit Case Number AP12-003 (as previously amended by Amendment of Conditions Case Number AC15-002) which approved the construction of two large greenhouses for commercial purposes on the subject site.  Only one of the greenhouses was actually constructed.  The second greenhouse will not be constructed and a proposed condition of this approval is that the applicant remediates the site of the second greenhouse. </a:t>
            </a:r>
            <a:r>
              <a:rPr lang="en-US" sz="2200" dirty="0"/>
              <a:t> </a:t>
            </a:r>
          </a:p>
        </p:txBody>
      </p:sp>
    </p:spTree>
    <p:extLst>
      <p:ext uri="{BB962C8B-B14F-4D97-AF65-F5344CB8AC3E}">
        <p14:creationId xmlns:p14="http://schemas.microsoft.com/office/powerpoint/2010/main" val="226956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76200"/>
            <a:ext cx="6096000" cy="792162"/>
          </a:xfrm>
        </p:spPr>
        <p:txBody>
          <a:bodyPr/>
          <a:lstStyle/>
          <a:p>
            <a:r>
              <a:rPr lang="en-US" sz="4800" dirty="0">
                <a:solidFill>
                  <a:schemeClr val="bg1"/>
                </a:solidFill>
              </a:rPr>
              <a:t>Case </a:t>
            </a:r>
            <a:r>
              <a:rPr lang="en-US" sz="4800" dirty="0" smtClean="0">
                <a:solidFill>
                  <a:schemeClr val="bg1"/>
                </a:solidFill>
              </a:rPr>
              <a:t>Description (2)</a:t>
            </a:r>
            <a:endParaRPr lang="en-US" sz="4800" dirty="0">
              <a:solidFill>
                <a:schemeClr val="bg1"/>
              </a:solidFill>
              <a:latin typeface="+mn-lt"/>
              <a:ea typeface="+mn-ea"/>
              <a:cs typeface="+mn-cs"/>
            </a:endParaRPr>
          </a:p>
        </p:txBody>
      </p:sp>
      <p:sp>
        <p:nvSpPr>
          <p:cNvPr id="2" name="TextBox 1"/>
          <p:cNvSpPr txBox="1"/>
          <p:nvPr/>
        </p:nvSpPr>
        <p:spPr>
          <a:xfrm>
            <a:off x="304800" y="1219200"/>
            <a:ext cx="8458200" cy="369332"/>
          </a:xfrm>
          <a:prstGeom prst="rect">
            <a:avLst/>
          </a:prstGeom>
          <a:noFill/>
        </p:spPr>
        <p:txBody>
          <a:bodyPr wrap="square" rtlCol="0">
            <a:spAutoFit/>
          </a:bodyPr>
          <a:lstStyle/>
          <a:p>
            <a:endParaRPr lang="en-US" dirty="0"/>
          </a:p>
        </p:txBody>
      </p:sp>
      <p:sp>
        <p:nvSpPr>
          <p:cNvPr id="3" name="TextBox 2"/>
          <p:cNvSpPr txBox="1"/>
          <p:nvPr/>
        </p:nvSpPr>
        <p:spPr>
          <a:xfrm>
            <a:off x="76200" y="1006019"/>
            <a:ext cx="8991600" cy="4708981"/>
          </a:xfrm>
          <a:prstGeom prst="rect">
            <a:avLst/>
          </a:prstGeom>
          <a:noFill/>
        </p:spPr>
        <p:txBody>
          <a:bodyPr wrap="square" rtlCol="0">
            <a:spAutoFit/>
          </a:bodyPr>
          <a:lstStyle/>
          <a:p>
            <a:pPr algn="just"/>
            <a:r>
              <a:rPr lang="en-US" sz="3000" dirty="0" smtClean="0"/>
              <a:t>Additionally</a:t>
            </a:r>
            <a:r>
              <a:rPr lang="en-US" sz="3000" dirty="0"/>
              <a:t>, the current amendment of conditions requests:  1) to remove all conditions of approval that apply to the previously approved commercial use of the project because the greenhouse will be used only as an accessory use to the residential dwelling; 2) to prohibit commercial use of the greenhouse that has already been constructed on the subject site; and 3) to allow the greenhouse that has already been constructed to remain as a detached accessory structure that is larger than the existing residential dwelling unit.</a:t>
            </a:r>
          </a:p>
        </p:txBody>
      </p:sp>
    </p:spTree>
    <p:extLst>
      <p:ext uri="{BB962C8B-B14F-4D97-AF65-F5344CB8AC3E}">
        <p14:creationId xmlns:p14="http://schemas.microsoft.com/office/powerpoint/2010/main" val="351095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143000"/>
            <a:ext cx="3581400" cy="792162"/>
          </a:xfrm>
        </p:spPr>
        <p:txBody>
          <a:bodyPr/>
          <a:lstStyle/>
          <a:p>
            <a:pPr algn="l" eaLnBrk="1" hangingPunct="1"/>
            <a:r>
              <a:rPr lang="en-US" sz="4800" dirty="0" smtClean="0">
                <a:solidFill>
                  <a:schemeClr val="tx1"/>
                </a:solidFill>
                <a:latin typeface="+mn-lt"/>
                <a:ea typeface="+mn-ea"/>
                <a:cs typeface="+mn-cs"/>
              </a:rPr>
              <a:t>Vicinity</a:t>
            </a:r>
            <a:br>
              <a:rPr lang="en-US" sz="4800" dirty="0" smtClean="0">
                <a:solidFill>
                  <a:schemeClr val="tx1"/>
                </a:solidFill>
                <a:latin typeface="+mn-lt"/>
                <a:ea typeface="+mn-ea"/>
                <a:cs typeface="+mn-cs"/>
              </a:rPr>
            </a:br>
            <a:r>
              <a:rPr lang="en-US" sz="4800" dirty="0" smtClean="0">
                <a:solidFill>
                  <a:schemeClr val="tx1"/>
                </a:solidFill>
                <a:latin typeface="+mn-lt"/>
                <a:ea typeface="+mn-ea"/>
                <a:cs typeface="+mn-cs"/>
              </a:rPr>
              <a:t> </a:t>
            </a:r>
            <a:r>
              <a:rPr lang="en-US" sz="4800" dirty="0">
                <a:solidFill>
                  <a:schemeClr val="tx1"/>
                </a:solidFill>
                <a:latin typeface="+mn-lt"/>
                <a:ea typeface="+mn-ea"/>
                <a:cs typeface="+mn-cs"/>
              </a:rPr>
              <a:t>Map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1514"/>
            <a:ext cx="5175250" cy="66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09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2085975" cy="838200"/>
          </a:xfrm>
        </p:spPr>
        <p:txBody>
          <a:bodyPr/>
          <a:lstStyle/>
          <a:p>
            <a:pPr algn="l"/>
            <a:r>
              <a:rPr lang="en-US" sz="4800" dirty="0" smtClean="0">
                <a:solidFill>
                  <a:schemeClr val="tx1"/>
                </a:solidFill>
                <a:latin typeface="+mn-lt"/>
                <a:ea typeface="+mn-ea"/>
                <a:cs typeface="+mn-cs"/>
              </a:rPr>
              <a:t>Site </a:t>
            </a:r>
            <a:br>
              <a:rPr lang="en-US" sz="4800" dirty="0" smtClean="0">
                <a:solidFill>
                  <a:schemeClr val="tx1"/>
                </a:solidFill>
                <a:latin typeface="+mn-lt"/>
                <a:ea typeface="+mn-ea"/>
                <a:cs typeface="+mn-cs"/>
              </a:rPr>
            </a:br>
            <a:r>
              <a:rPr lang="en-US" sz="4800" dirty="0" smtClean="0">
                <a:solidFill>
                  <a:schemeClr val="tx1"/>
                </a:solidFill>
                <a:latin typeface="+mn-lt"/>
                <a:ea typeface="+mn-ea"/>
                <a:cs typeface="+mn-cs"/>
              </a:rPr>
              <a:t>Plan</a:t>
            </a:r>
            <a:endParaRPr lang="en-US" sz="4800" dirty="0">
              <a:solidFill>
                <a:schemeClr val="tx1"/>
              </a:solidFill>
              <a:latin typeface="+mn-lt"/>
              <a:ea typeface="+mn-ea"/>
              <a:cs typeface="+mn-cs"/>
            </a:endParaRPr>
          </a:p>
        </p:txBody>
      </p:sp>
      <p:sp>
        <p:nvSpPr>
          <p:cNvPr id="3" name="Content Placeholder 2"/>
          <p:cNvSpPr>
            <a:spLocks noGrp="1"/>
          </p:cNvSpPr>
          <p:nvPr>
            <p:ph idx="1"/>
          </p:nvPr>
        </p:nvSpPr>
        <p:spPr>
          <a:xfrm>
            <a:off x="1141413" y="1601788"/>
            <a:ext cx="7772400" cy="4114800"/>
          </a:xfrm>
        </p:spPr>
        <p:txBody>
          <a:bodyPr/>
          <a:lstStyle/>
          <a:p>
            <a:pPr marL="0" indent="0">
              <a:buNone/>
            </a:pPr>
            <a:endParaRPr lang="en-US" dirty="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6873875" cy="653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46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792162"/>
          </a:xfrm>
        </p:spPr>
        <p:txBody>
          <a:bodyPr/>
          <a:lstStyle/>
          <a:p>
            <a:r>
              <a:rPr lang="en-US" dirty="0" smtClean="0">
                <a:solidFill>
                  <a:schemeClr val="bg1"/>
                </a:solidFill>
                <a:latin typeface="+mn-lt"/>
                <a:ea typeface="+mn-ea"/>
                <a:cs typeface="+mn-cs"/>
              </a:rPr>
              <a:t>Current Photo of Subject Site</a:t>
            </a:r>
            <a:endParaRPr lang="en-US" dirty="0">
              <a:solidFill>
                <a:schemeClr val="bg1"/>
              </a:solidFill>
              <a:latin typeface="+mn-lt"/>
              <a:ea typeface="+mn-ea"/>
              <a:cs typeface="+mn-cs"/>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 t="28830" r="191" b="17132"/>
          <a:stretch/>
        </p:blipFill>
        <p:spPr bwMode="auto">
          <a:xfrm>
            <a:off x="12359" y="1371600"/>
            <a:ext cx="9051242" cy="366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6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792162"/>
          </a:xfrm>
        </p:spPr>
        <p:txBody>
          <a:bodyPr/>
          <a:lstStyle/>
          <a:p>
            <a:r>
              <a:rPr lang="en-US" dirty="0" smtClean="0">
                <a:solidFill>
                  <a:schemeClr val="bg1"/>
                </a:solidFill>
                <a:latin typeface="+mn-lt"/>
                <a:ea typeface="+mn-ea"/>
                <a:cs typeface="+mn-cs"/>
              </a:rPr>
              <a:t>Current Photo of Subject Site</a:t>
            </a:r>
            <a:endParaRPr lang="en-US" dirty="0">
              <a:solidFill>
                <a:schemeClr val="bg1"/>
              </a:solidFill>
              <a:latin typeface="+mn-lt"/>
              <a:ea typeface="+mn-ea"/>
              <a:cs typeface="+mn-cs"/>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0851" b="17253"/>
          <a:stretch/>
        </p:blipFill>
        <p:spPr bwMode="auto">
          <a:xfrm>
            <a:off x="152400" y="1524000"/>
            <a:ext cx="88017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10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smtClean="0">
                <a:solidFill>
                  <a:schemeClr val="bg1"/>
                </a:solidFill>
                <a:latin typeface="+mn-lt"/>
                <a:ea typeface="+mn-ea"/>
                <a:cs typeface="+mn-cs"/>
              </a:rPr>
              <a:t>Background</a:t>
            </a:r>
            <a:endParaRPr lang="en-US" sz="4800" dirty="0">
              <a:solidFill>
                <a:schemeClr val="bg1"/>
              </a:solidFill>
              <a:latin typeface="+mn-lt"/>
              <a:ea typeface="+mn-ea"/>
              <a:cs typeface="+mn-cs"/>
            </a:endParaRPr>
          </a:p>
        </p:txBody>
      </p:sp>
      <p:sp>
        <p:nvSpPr>
          <p:cNvPr id="3" name="TextBox 2"/>
          <p:cNvSpPr txBox="1"/>
          <p:nvPr/>
        </p:nvSpPr>
        <p:spPr>
          <a:xfrm>
            <a:off x="304800" y="1219200"/>
            <a:ext cx="8534400" cy="4524315"/>
          </a:xfrm>
          <a:prstGeom prst="rect">
            <a:avLst/>
          </a:prstGeom>
          <a:noFill/>
        </p:spPr>
        <p:txBody>
          <a:bodyPr wrap="square" rtlCol="0">
            <a:spAutoFit/>
          </a:bodyPr>
          <a:lstStyle/>
          <a:p>
            <a:pPr marL="1028700" indent="-1028700"/>
            <a:r>
              <a:rPr lang="en-US" sz="3200" dirty="0" smtClean="0"/>
              <a:t>2012: </a:t>
            </a:r>
            <a:r>
              <a:rPr lang="en-US" sz="3200" b="1" dirty="0" smtClean="0"/>
              <a:t>AP12-003</a:t>
            </a:r>
            <a:r>
              <a:rPr lang="en-US" sz="3200" dirty="0" smtClean="0"/>
              <a:t> Approved to allow two large commercial greenhouses</a:t>
            </a:r>
          </a:p>
          <a:p>
            <a:pPr defTabSz="1028700"/>
            <a:r>
              <a:rPr lang="en-US" sz="3200" dirty="0"/>
              <a:t>	</a:t>
            </a:r>
            <a:r>
              <a:rPr lang="en-US" sz="3200" dirty="0" smtClean="0"/>
              <a:t>4000 square foot greenhouse constructed 	but never received final inspection (the 	building permit expired in 2016)</a:t>
            </a:r>
          </a:p>
          <a:p>
            <a:endParaRPr lang="en-US" sz="3200" dirty="0" smtClean="0"/>
          </a:p>
          <a:p>
            <a:pPr marL="1028700" indent="-1028700"/>
            <a:r>
              <a:rPr lang="en-US" sz="3200" dirty="0" smtClean="0"/>
              <a:t>2015: </a:t>
            </a:r>
            <a:r>
              <a:rPr lang="en-US" sz="3200" b="1" dirty="0" smtClean="0"/>
              <a:t>AC15-002</a:t>
            </a:r>
            <a:r>
              <a:rPr lang="en-US" sz="3200" dirty="0" smtClean="0"/>
              <a:t> Approved to extend time to construct both greenhouses for an additional two years.</a:t>
            </a:r>
            <a:endParaRPr lang="en-US" sz="3200" dirty="0"/>
          </a:p>
        </p:txBody>
      </p:sp>
    </p:spTree>
    <p:extLst>
      <p:ext uri="{BB962C8B-B14F-4D97-AF65-F5344CB8AC3E}">
        <p14:creationId xmlns:p14="http://schemas.microsoft.com/office/powerpoint/2010/main" val="18929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smtClean="0">
                <a:solidFill>
                  <a:schemeClr val="bg1"/>
                </a:solidFill>
                <a:latin typeface="+mn-lt"/>
                <a:ea typeface="+mn-ea"/>
                <a:cs typeface="+mn-cs"/>
              </a:rPr>
              <a:t>Current Request</a:t>
            </a:r>
            <a:endParaRPr lang="en-US" sz="4800" dirty="0">
              <a:solidFill>
                <a:schemeClr val="bg1"/>
              </a:solidFill>
              <a:latin typeface="+mn-lt"/>
              <a:ea typeface="+mn-ea"/>
              <a:cs typeface="+mn-cs"/>
            </a:endParaRPr>
          </a:p>
        </p:txBody>
      </p:sp>
      <p:sp>
        <p:nvSpPr>
          <p:cNvPr id="3" name="TextBox 2"/>
          <p:cNvSpPr txBox="1"/>
          <p:nvPr/>
        </p:nvSpPr>
        <p:spPr>
          <a:xfrm>
            <a:off x="76200" y="990600"/>
            <a:ext cx="9067800" cy="4708981"/>
          </a:xfrm>
          <a:prstGeom prst="rect">
            <a:avLst/>
          </a:prstGeom>
          <a:noFill/>
        </p:spPr>
        <p:txBody>
          <a:bodyPr wrap="square" rtlCol="0">
            <a:spAutoFit/>
          </a:bodyPr>
          <a:lstStyle/>
          <a:p>
            <a:pPr marL="457200" indent="-457200">
              <a:buFont typeface="Arial" panose="020B0604020202020204" pitchFamily="34" charset="0"/>
              <a:buChar char="•"/>
            </a:pPr>
            <a:r>
              <a:rPr lang="en-US" sz="3000" dirty="0"/>
              <a:t>maintain the existing greenhouse as a detached accessory structure to the existing residential </a:t>
            </a:r>
            <a:r>
              <a:rPr lang="en-US" sz="3000" dirty="0" smtClean="0"/>
              <a:t>dwelling</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eliminate all commercial use of the existing </a:t>
            </a:r>
            <a:r>
              <a:rPr lang="en-US" sz="3000" dirty="0" smtClean="0"/>
              <a:t>greenhouse</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clean-up and restoration of </a:t>
            </a:r>
            <a:r>
              <a:rPr lang="en-US" sz="3000" dirty="0" smtClean="0"/>
              <a:t>the substantial disturbance of the site</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smtClean="0"/>
              <a:t>No lighting at night</a:t>
            </a:r>
            <a:endParaRPr lang="en-US" sz="3000" dirty="0"/>
          </a:p>
        </p:txBody>
      </p:sp>
    </p:spTree>
    <p:extLst>
      <p:ext uri="{BB962C8B-B14F-4D97-AF65-F5344CB8AC3E}">
        <p14:creationId xmlns:p14="http://schemas.microsoft.com/office/powerpoint/2010/main" val="87605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a94d8b85-37e1-4d17-8d55-8b7d207932bb"/>
    <ds:schemaRef ds:uri="http://schemas.openxmlformats.org/package/2006/metadata/core-properties"/>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http://www.w3.org/XML/1998/namespace"/>
    <ds:schemaRef ds:uri="http://schemas.microsoft.com/sharepoint/v3/fields"/>
    <ds:schemaRef ds:uri="CEA9126C-A9B1-4F4A-855C-DD0F845697D2"/>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907</TotalTime>
  <Words>638</Words>
  <Application>Microsoft Office PowerPoint</Application>
  <PresentationFormat>On-screen Show (4:3)</PresentationFormat>
  <Paragraphs>51</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PowerPoint_Template_2015</vt:lpstr>
      <vt:lpstr>PowerPoint Presentation</vt:lpstr>
      <vt:lpstr>Case Description</vt:lpstr>
      <vt:lpstr>Case Description (2)</vt:lpstr>
      <vt:lpstr>Vicinity  Map</vt:lpstr>
      <vt:lpstr>Site  Plan</vt:lpstr>
      <vt:lpstr>Current Photo of Subject Site</vt:lpstr>
      <vt:lpstr>Current Photo of Subject Site</vt:lpstr>
      <vt:lpstr>Background</vt:lpstr>
      <vt:lpstr>Current Request</vt:lpstr>
      <vt:lpstr>Analysis</vt:lpstr>
      <vt:lpstr>Citizen Advisory Board</vt:lpstr>
      <vt:lpstr>PowerPoint Presentation</vt:lpstr>
      <vt:lpstr>Conditions of Approval</vt:lpstr>
      <vt:lpstr>PowerPoint Presentation</vt:lpstr>
      <vt:lpstr>Recommendation</vt:lpstr>
      <vt:lpstr>PowerPoint Presentation</vt:lpstr>
      <vt:lpstr>PowerPoint Presentation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36</cp:revision>
  <cp:lastPrinted>2014-10-07T22:54:33Z</cp:lastPrinted>
  <dcterms:created xsi:type="dcterms:W3CDTF">2015-09-25T21:46:02Z</dcterms:created>
  <dcterms:modified xsi:type="dcterms:W3CDTF">2017-04-07T21:31:01Z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